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2" r:id="rId1"/>
    <p:sldMasterId id="2147483653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embeddedFontLst>
    <p:embeddedFont>
      <p:font typeface="Calibri" panose="020F0502020204030204" pitchFamily="34" charset="0"/>
      <p:regular r:id="rId20"/>
      <p:bold r:id="rId21"/>
      <p:italic r:id="rId22"/>
      <p:boldItalic r:id="rId23"/>
    </p:embeddedFont>
    <p:embeddedFont>
      <p:font typeface="Gill Sans" panose="020B0604020202020204" charset="0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4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a501fcc10b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ga501fcc10b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9" name="Google Shape;11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" name="Google Shape;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9" name="Google Shape;7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 rot="6018797" flipH="1">
            <a:off x="8389007" y="2645799"/>
            <a:ext cx="7052918" cy="1756452"/>
          </a:xfrm>
          <a:custGeom>
            <a:avLst/>
            <a:gdLst/>
            <a:ahLst/>
            <a:cxnLst/>
            <a:rect l="l" t="t" r="r" b="b"/>
            <a:pathLst>
              <a:path w="7032515" h="1542750" extrusionOk="0">
                <a:moveTo>
                  <a:pt x="287183" y="0"/>
                </a:moveTo>
                <a:lnTo>
                  <a:pt x="7032515" y="1076692"/>
                </a:lnTo>
                <a:lnTo>
                  <a:pt x="6942449" y="1542750"/>
                </a:lnTo>
                <a:lnTo>
                  <a:pt x="0" y="1405060"/>
                </a:lnTo>
                <a:lnTo>
                  <a:pt x="287183" y="0"/>
                </a:lnTo>
                <a:close/>
              </a:path>
            </a:pathLst>
          </a:custGeom>
          <a:solidFill>
            <a:srgbClr val="F4E600"/>
          </a:solidFill>
          <a:ln w="9525" cap="flat" cmpd="sng">
            <a:solidFill>
              <a:srgbClr val="F4E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26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" name="Google Shape;17;p2"/>
          <p:cNvSpPr/>
          <p:nvPr/>
        </p:nvSpPr>
        <p:spPr>
          <a:xfrm rot="-4804574" flipH="1">
            <a:off x="-3168964" y="2388807"/>
            <a:ext cx="7058502" cy="1901124"/>
          </a:xfrm>
          <a:custGeom>
            <a:avLst/>
            <a:gdLst/>
            <a:ahLst/>
            <a:cxnLst/>
            <a:rect l="l" t="t" r="r" b="b"/>
            <a:pathLst>
              <a:path w="7038082" h="1482706" extrusionOk="0">
                <a:moveTo>
                  <a:pt x="304582" y="0"/>
                </a:moveTo>
                <a:lnTo>
                  <a:pt x="7038082" y="932255"/>
                </a:lnTo>
                <a:lnTo>
                  <a:pt x="6914960" y="1482706"/>
                </a:lnTo>
                <a:lnTo>
                  <a:pt x="0" y="1379403"/>
                </a:lnTo>
                <a:lnTo>
                  <a:pt x="304582" y="0"/>
                </a:lnTo>
                <a:close/>
              </a:path>
            </a:pathLst>
          </a:custGeom>
          <a:solidFill>
            <a:srgbClr val="F4E600"/>
          </a:solidFill>
          <a:ln w="9525" cap="flat" cmpd="sng">
            <a:solidFill>
              <a:srgbClr val="F4E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26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" name="Google Shape;18;p2"/>
          <p:cNvSpPr txBox="1"/>
          <p:nvPr/>
        </p:nvSpPr>
        <p:spPr>
          <a:xfrm>
            <a:off x="3001496" y="2192319"/>
            <a:ext cx="6397500" cy="1762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fr-FR" sz="54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DECK DE CANDIDATURE</a:t>
            </a:r>
            <a:endParaRPr sz="54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" name="Google Shape;19;p2"/>
          <p:cNvSpPr txBox="1"/>
          <p:nvPr/>
        </p:nvSpPr>
        <p:spPr>
          <a:xfrm>
            <a:off x="0" y="522650"/>
            <a:ext cx="3518400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0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ACCÉLÉRATION OTL </a:t>
            </a:r>
            <a:endParaRPr sz="2000" b="1"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0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PROMO #4</a:t>
            </a:r>
            <a:endParaRPr sz="2000" b="1"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20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MARS 2021 / FÉVRIER 2022</a:t>
            </a:r>
            <a:endParaRPr sz="2000" b="1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" name="Google Shape;20;p2"/>
          <p:cNvSpPr/>
          <p:nvPr/>
        </p:nvSpPr>
        <p:spPr>
          <a:xfrm rot="-5400000">
            <a:off x="6144977" y="501739"/>
            <a:ext cx="110537" cy="6795083"/>
          </a:xfrm>
          <a:prstGeom prst="rect">
            <a:avLst/>
          </a:prstGeom>
          <a:gradFill>
            <a:gsLst>
              <a:gs pos="0">
                <a:srgbClr val="DEA900"/>
              </a:gs>
              <a:gs pos="41000">
                <a:srgbClr val="FFCD2D"/>
              </a:gs>
              <a:gs pos="74000">
                <a:srgbClr val="F4E600"/>
              </a:gs>
              <a:gs pos="100000">
                <a:srgbClr val="F4E600"/>
              </a:gs>
            </a:gsLst>
            <a:path path="circle">
              <a:fillToRect l="100000" t="100000"/>
            </a:path>
            <a:tileRect r="-100000" b="-100000"/>
          </a:gradFill>
          <a:ln w="9525" cap="flat" cmpd="sng">
            <a:solidFill>
              <a:srgbClr val="F4E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26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11136" y="522642"/>
            <a:ext cx="2695724" cy="60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Vide">
  <p:cSld name="1_V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 rot="-5400000">
            <a:off x="4644274" y="-689726"/>
            <a:ext cx="2903451" cy="12192000"/>
          </a:xfrm>
          <a:prstGeom prst="rect">
            <a:avLst/>
          </a:prstGeom>
          <a:solidFill>
            <a:srgbClr val="F4E600"/>
          </a:solidFill>
          <a:ln w="9525" cap="flat" cmpd="sng">
            <a:solidFill>
              <a:srgbClr val="F4E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26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" name="Google Shape;24;p3"/>
          <p:cNvSpPr txBox="1"/>
          <p:nvPr/>
        </p:nvSpPr>
        <p:spPr>
          <a:xfrm>
            <a:off x="3001496" y="2192319"/>
            <a:ext cx="6397500" cy="1762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fr-FR" sz="540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DECK DE CANDIDATURE</a:t>
            </a:r>
            <a:endParaRPr sz="540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" name="Google Shape;25;p3"/>
          <p:cNvSpPr txBox="1"/>
          <p:nvPr/>
        </p:nvSpPr>
        <p:spPr>
          <a:xfrm>
            <a:off x="229675" y="476300"/>
            <a:ext cx="3738900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0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ACCÉLÉRATION OTL </a:t>
            </a:r>
            <a:endParaRPr sz="2000"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0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PROMO #4</a:t>
            </a:r>
            <a:endParaRPr sz="2000"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20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MARS 2021 / FÉVRIER 2022</a:t>
            </a:r>
            <a:endParaRPr sz="2000" b="1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25650" y="544418"/>
            <a:ext cx="2695724" cy="60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Vide 1">
  <p:cSld name="1_Vide_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 rot="-5400000">
            <a:off x="4323150" y="-4323075"/>
            <a:ext cx="3545700" cy="12192000"/>
          </a:xfrm>
          <a:prstGeom prst="rect">
            <a:avLst/>
          </a:prstGeom>
          <a:solidFill>
            <a:srgbClr val="F4E600"/>
          </a:solidFill>
          <a:ln w="9525" cap="flat" cmpd="sng">
            <a:solidFill>
              <a:srgbClr val="F4E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26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9" name="Google Shape;29;p4"/>
          <p:cNvSpPr txBox="1"/>
          <p:nvPr/>
        </p:nvSpPr>
        <p:spPr>
          <a:xfrm>
            <a:off x="229675" y="476300"/>
            <a:ext cx="3738900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0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ACCÉLÉRATION OTL </a:t>
            </a:r>
            <a:endParaRPr sz="2000"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0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PROMO #4</a:t>
            </a:r>
            <a:endParaRPr sz="2000"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20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MARS 2021 / FÉVRIER 2022</a:t>
            </a:r>
            <a:endParaRPr sz="2000" b="1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30" name="Google Shape;30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25650" y="544418"/>
            <a:ext cx="2695724" cy="6066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1" name="Google Shape;31;p4"/>
          <p:cNvGrpSpPr/>
          <p:nvPr/>
        </p:nvGrpSpPr>
        <p:grpSpPr>
          <a:xfrm>
            <a:off x="1281925" y="2522175"/>
            <a:ext cx="6193850" cy="2004600"/>
            <a:chOff x="3068450" y="2526975"/>
            <a:chExt cx="6193850" cy="2004600"/>
          </a:xfrm>
        </p:grpSpPr>
        <p:sp>
          <p:nvSpPr>
            <p:cNvPr id="32" name="Google Shape;32;p4"/>
            <p:cNvSpPr/>
            <p:nvPr/>
          </p:nvSpPr>
          <p:spPr>
            <a:xfrm>
              <a:off x="3245700" y="2526975"/>
              <a:ext cx="5864100" cy="2004600"/>
            </a:xfrm>
            <a:prstGeom prst="rect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3068450" y="2986575"/>
              <a:ext cx="286500" cy="559200"/>
            </a:xfrm>
            <a:prstGeom prst="rect">
              <a:avLst/>
            </a:prstGeom>
            <a:solidFill>
              <a:srgbClr val="F4E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8975800" y="3545775"/>
              <a:ext cx="286500" cy="559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4"/>
            <p:cNvSpPr txBox="1"/>
            <p:nvPr/>
          </p:nvSpPr>
          <p:spPr>
            <a:xfrm>
              <a:off x="3327450" y="2713875"/>
              <a:ext cx="5700600" cy="181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1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000000"/>
                </a:buClr>
                <a:buSzPts val="5400"/>
                <a:buFont typeface="Arial"/>
                <a:buNone/>
              </a:pPr>
              <a:r>
                <a:rPr lang="fr-FR" sz="5400" b="1" i="0" u="none" strike="noStrike" cap="non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DECK DE CANDIDATURE</a:t>
              </a:r>
              <a:endParaRPr sz="54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 rot="-5400000">
            <a:off x="3589278" y="-2211144"/>
            <a:ext cx="110537" cy="6795083"/>
          </a:xfrm>
          <a:prstGeom prst="rect">
            <a:avLst/>
          </a:prstGeom>
          <a:gradFill>
            <a:gsLst>
              <a:gs pos="0">
                <a:srgbClr val="DEA900"/>
              </a:gs>
              <a:gs pos="28000">
                <a:srgbClr val="FFCD2D"/>
              </a:gs>
              <a:gs pos="66000">
                <a:srgbClr val="F4E600"/>
              </a:gs>
              <a:gs pos="100000">
                <a:srgbClr val="F4E600"/>
              </a:gs>
            </a:gsLst>
            <a:path path="circle">
              <a:fillToRect l="100000" t="100000"/>
            </a:path>
            <a:tileRect r="-100000" b="-100000"/>
          </a:gradFill>
          <a:ln w="9525" cap="flat" cmpd="sng">
            <a:solidFill>
              <a:srgbClr val="F4E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26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11627892" y="6355228"/>
            <a:ext cx="387655" cy="365125"/>
          </a:xfrm>
          <a:prstGeom prst="rect">
            <a:avLst/>
          </a:prstGeom>
          <a:noFill/>
          <a:ln w="57150" cap="flat" cmpd="sng">
            <a:solidFill>
              <a:srgbClr val="F4E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11552294" y="6355228"/>
            <a:ext cx="53884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1">
                <a:solidFill>
                  <a:schemeClr val="dk1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1">
                <a:solidFill>
                  <a:schemeClr val="dk1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1">
                <a:solidFill>
                  <a:schemeClr val="dk1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1">
                <a:solidFill>
                  <a:schemeClr val="dk1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1">
                <a:solidFill>
                  <a:schemeClr val="dk1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1">
                <a:solidFill>
                  <a:schemeClr val="dk1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1">
                <a:solidFill>
                  <a:schemeClr val="dk1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1">
                <a:solidFill>
                  <a:schemeClr val="dk1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1">
                <a:solidFill>
                  <a:schemeClr val="dk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42" name="Google Shape;4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25650" y="326702"/>
            <a:ext cx="2695724" cy="6066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/>
        </p:nvSpPr>
        <p:spPr>
          <a:xfrm>
            <a:off x="4562745" y="4782387"/>
            <a:ext cx="6397500" cy="9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fr-FR" sz="5400" i="0" u="none" strike="noStrike" cap="none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[NOM START-UP]</a:t>
            </a:r>
            <a:endParaRPr sz="540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2" name="Google Shape;52;p7"/>
          <p:cNvSpPr txBox="1"/>
          <p:nvPr/>
        </p:nvSpPr>
        <p:spPr>
          <a:xfrm>
            <a:off x="380442" y="6233096"/>
            <a:ext cx="2453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2000" i="0" u="none" strike="noStrike" cap="none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[Date]</a:t>
            </a:r>
            <a:endParaRPr sz="1400" i="0" u="none" strike="noStrike" cap="none" dirty="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/>
          <p:nvPr/>
        </p:nvSpPr>
        <p:spPr>
          <a:xfrm>
            <a:off x="247005" y="132254"/>
            <a:ext cx="8536777" cy="942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# MODÈLE DE REVENUS,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PROJECTIONS DE CA, SEUIL DE RENTABILITÉ</a:t>
            </a:r>
            <a:endParaRPr sz="14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2" name="Google Shape;122;p16"/>
          <p:cNvSpPr/>
          <p:nvPr/>
        </p:nvSpPr>
        <p:spPr>
          <a:xfrm>
            <a:off x="247005" y="6303039"/>
            <a:ext cx="101511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fr-FR" sz="12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Éléments générateurs de chiffre d’affaires | Vente de services, installation, abonnement, commissions, … | Tarif et engagement | Coût d’acquisition | Part de récurrent  | Ambition | Hypothèse de sortie </a:t>
            </a:r>
            <a:endParaRPr sz="1200" b="0" i="0" u="none" strike="noStrike" cap="none">
              <a:solidFill>
                <a:srgbClr val="43434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254923" y="1470991"/>
            <a:ext cx="11690071" cy="4759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6"/>
          <p:cNvSpPr txBox="1">
            <a:spLocks noGrp="1"/>
          </p:cNvSpPr>
          <p:nvPr>
            <p:ph type="sldNum" idx="4294967295"/>
          </p:nvPr>
        </p:nvSpPr>
        <p:spPr>
          <a:xfrm>
            <a:off x="9259770" y="63486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 b="1">
                <a:solidFill>
                  <a:schemeClr val="dk1"/>
                </a:solidFill>
              </a:rPr>
              <a:t>10</a:t>
            </a:fld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/>
          <p:nvPr/>
        </p:nvSpPr>
        <p:spPr>
          <a:xfrm>
            <a:off x="254923" y="6411189"/>
            <a:ext cx="7917000" cy="2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fr-FR" sz="12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Trésorerie | Fonds propres | Modes de financement en cours / envisagés (subventions, appels à projets, emprunts, levée)</a:t>
            </a:r>
            <a:endParaRPr sz="1200" b="0" i="0" u="none" strike="noStrike" cap="none">
              <a:solidFill>
                <a:srgbClr val="43434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0" name="Google Shape;130;p17"/>
          <p:cNvSpPr txBox="1"/>
          <p:nvPr/>
        </p:nvSpPr>
        <p:spPr>
          <a:xfrm>
            <a:off x="254923" y="509302"/>
            <a:ext cx="11839813" cy="60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# AUTRES RESSOURCES QUE LE CA </a:t>
            </a:r>
            <a:endParaRPr sz="14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1" name="Google Shape;131;p17"/>
          <p:cNvSpPr txBox="1"/>
          <p:nvPr/>
        </p:nvSpPr>
        <p:spPr>
          <a:xfrm>
            <a:off x="254923" y="1470991"/>
            <a:ext cx="11690071" cy="4759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7"/>
          <p:cNvSpPr txBox="1">
            <a:spLocks noGrp="1"/>
          </p:cNvSpPr>
          <p:nvPr>
            <p:ph type="sldNum" idx="4294967295"/>
          </p:nvPr>
        </p:nvSpPr>
        <p:spPr>
          <a:xfrm>
            <a:off x="9266594" y="63486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 b="1">
                <a:solidFill>
                  <a:schemeClr val="dk1"/>
                </a:solidFill>
              </a:rPr>
              <a:t>11</a:t>
            </a:fld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8"/>
          <p:cNvSpPr/>
          <p:nvPr/>
        </p:nvSpPr>
        <p:spPr>
          <a:xfrm>
            <a:off x="254923" y="6295900"/>
            <a:ext cx="102456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fr-FR" sz="12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CAHT ou MRR des 6 derniers mois, des 6 prochains mois | Stratégie pour croitre  | Etapes de déploiement | Raisons contextuelles de l’adéquation parfaite de la solution au marché visé : product market fit </a:t>
            </a:r>
            <a:endParaRPr sz="1200" b="0" i="0" u="none" strike="noStrike" cap="none">
              <a:solidFill>
                <a:srgbClr val="43434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8" name="Google Shape;138;p18"/>
          <p:cNvSpPr txBox="1"/>
          <p:nvPr/>
        </p:nvSpPr>
        <p:spPr>
          <a:xfrm>
            <a:off x="254923" y="509302"/>
            <a:ext cx="11839813" cy="60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# FEUILLE DE ROUTE</a:t>
            </a:r>
            <a:endParaRPr sz="14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9" name="Google Shape;139;p18"/>
          <p:cNvSpPr txBox="1"/>
          <p:nvPr/>
        </p:nvSpPr>
        <p:spPr>
          <a:xfrm>
            <a:off x="254923" y="1470991"/>
            <a:ext cx="11690071" cy="4759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8"/>
          <p:cNvSpPr txBox="1">
            <a:spLocks noGrp="1"/>
          </p:cNvSpPr>
          <p:nvPr>
            <p:ph type="sldNum" idx="4294967295"/>
          </p:nvPr>
        </p:nvSpPr>
        <p:spPr>
          <a:xfrm>
            <a:off x="9259770" y="63486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 b="1">
                <a:solidFill>
                  <a:schemeClr val="dk1"/>
                </a:solidFill>
              </a:rPr>
              <a:t>12</a:t>
            </a:fld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/>
          <p:nvPr/>
        </p:nvSpPr>
        <p:spPr>
          <a:xfrm>
            <a:off x="9266594" y="63486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9"/>
          <p:cNvSpPr txBox="1"/>
          <p:nvPr/>
        </p:nvSpPr>
        <p:spPr>
          <a:xfrm>
            <a:off x="254923" y="6225290"/>
            <a:ext cx="10151100" cy="6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Associés : nom, âge, expertises pour la startup, parcours, investissement à temps plein, .. | Equipe : fonction, salarié / non salarié, à temps plein / à temps partiel Actionnariat actuel | Board &amp; advisors | Prévisions RH (compétences à pourvoir, croissance des effectifs, investisseurs pressentis)</a:t>
            </a:r>
            <a:endParaRPr sz="1200" b="0" i="0" u="none" strike="noStrike" cap="none">
              <a:solidFill>
                <a:srgbClr val="43434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7" name="Google Shape;147;p19"/>
          <p:cNvSpPr txBox="1"/>
          <p:nvPr/>
        </p:nvSpPr>
        <p:spPr>
          <a:xfrm>
            <a:off x="254923" y="509302"/>
            <a:ext cx="11839813" cy="60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# ÉQUIPE &amp; BOARD</a:t>
            </a:r>
            <a:endParaRPr sz="14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" name="Google Shape;60;p8">
            <a:extLst>
              <a:ext uri="{FF2B5EF4-FFF2-40B4-BE49-F238E27FC236}">
                <a16:creationId xmlns:a16="http://schemas.microsoft.com/office/drawing/2014/main" id="{912A43C7-70F2-4D1F-8D61-8FBF23328EEB}"/>
              </a:ext>
            </a:extLst>
          </p:cNvPr>
          <p:cNvSpPr txBox="1"/>
          <p:nvPr/>
        </p:nvSpPr>
        <p:spPr>
          <a:xfrm>
            <a:off x="254923" y="1470991"/>
            <a:ext cx="11690100" cy="47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/>
          <p:nvPr/>
        </p:nvSpPr>
        <p:spPr>
          <a:xfrm>
            <a:off x="254923" y="6346911"/>
            <a:ext cx="8605500" cy="4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KPI produit - KPI tech - KPI d’acquisition commerciale - MRR - Fonds propres - Endettement - Résultat net - 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0"/>
          <p:cNvSpPr/>
          <p:nvPr/>
        </p:nvSpPr>
        <p:spPr>
          <a:xfrm>
            <a:off x="247005" y="132254"/>
            <a:ext cx="8536777" cy="942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# TABLEAU DE BORD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DES MÉTRIQUES-CLÉS</a:t>
            </a:r>
            <a:endParaRPr sz="14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4" name="Google Shape;154;p20"/>
          <p:cNvSpPr txBox="1"/>
          <p:nvPr/>
        </p:nvSpPr>
        <p:spPr>
          <a:xfrm>
            <a:off x="254923" y="1470991"/>
            <a:ext cx="11690071" cy="4759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0"/>
          <p:cNvSpPr txBox="1">
            <a:spLocks noGrp="1"/>
          </p:cNvSpPr>
          <p:nvPr>
            <p:ph type="sldNum" idx="4294967295"/>
          </p:nvPr>
        </p:nvSpPr>
        <p:spPr>
          <a:xfrm>
            <a:off x="9259770" y="63486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 b="1">
                <a:solidFill>
                  <a:schemeClr val="dk1"/>
                </a:solidFill>
              </a:rPr>
              <a:t>14</a:t>
            </a:fld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 txBox="1"/>
          <p:nvPr/>
        </p:nvSpPr>
        <p:spPr>
          <a:xfrm>
            <a:off x="247005" y="6246050"/>
            <a:ext cx="10638000" cy="4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Mises en relations (commerciales bizdev, Board &amp; investisseurs, international...) - Montées en compétences (outils d’acquisition, marketing automation, leadership, levée de fonds, ..) - Visibilité (salons, prises de parole) - Esprit promo - ......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1"/>
          <p:cNvSpPr/>
          <p:nvPr/>
        </p:nvSpPr>
        <p:spPr>
          <a:xfrm>
            <a:off x="247005" y="132254"/>
            <a:ext cx="8536777" cy="942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# ATTENTES VIS-À-VIS DU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PROGRAMME D’ACCÉLÉRATION</a:t>
            </a:r>
            <a:endParaRPr sz="14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2" name="Google Shape;162;p21"/>
          <p:cNvSpPr txBox="1"/>
          <p:nvPr/>
        </p:nvSpPr>
        <p:spPr>
          <a:xfrm>
            <a:off x="254923" y="1470991"/>
            <a:ext cx="11690071" cy="4759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1"/>
          <p:cNvSpPr txBox="1">
            <a:spLocks noGrp="1"/>
          </p:cNvSpPr>
          <p:nvPr>
            <p:ph type="sldNum" idx="4294967295"/>
          </p:nvPr>
        </p:nvSpPr>
        <p:spPr>
          <a:xfrm>
            <a:off x="9259770" y="63486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 b="1">
                <a:solidFill>
                  <a:schemeClr val="dk1"/>
                </a:solidFill>
              </a:rPr>
              <a:t>15</a:t>
            </a:fld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/>
          <p:nvPr/>
        </p:nvSpPr>
        <p:spPr>
          <a:xfrm>
            <a:off x="254923" y="6346910"/>
            <a:ext cx="8605500" cy="4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Interlocuteur principal pour l’accélération (CEO) - Tel - Mail - Site - Réseaux sociaux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2"/>
          <p:cNvSpPr txBox="1"/>
          <p:nvPr/>
        </p:nvSpPr>
        <p:spPr>
          <a:xfrm>
            <a:off x="254923" y="509302"/>
            <a:ext cx="11839813" cy="60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# COORDONNÉES</a:t>
            </a:r>
            <a:endParaRPr sz="14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0" name="Google Shape;170;p22"/>
          <p:cNvSpPr txBox="1"/>
          <p:nvPr/>
        </p:nvSpPr>
        <p:spPr>
          <a:xfrm>
            <a:off x="254923" y="1470991"/>
            <a:ext cx="11690071" cy="4759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2"/>
          <p:cNvSpPr txBox="1">
            <a:spLocks noGrp="1"/>
          </p:cNvSpPr>
          <p:nvPr>
            <p:ph type="sldNum" idx="4294967295"/>
          </p:nvPr>
        </p:nvSpPr>
        <p:spPr>
          <a:xfrm>
            <a:off x="9259770" y="63486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 b="1">
                <a:solidFill>
                  <a:schemeClr val="dk1"/>
                </a:solidFill>
              </a:rPr>
              <a:t>16</a:t>
            </a:fld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/>
          <p:nvPr/>
        </p:nvSpPr>
        <p:spPr>
          <a:xfrm>
            <a:off x="247005" y="6406089"/>
            <a:ext cx="8208300" cy="2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Description de l’activité en une phrase : votre proposition unique de valeur | Photo de la solution</a:t>
            </a:r>
            <a:endParaRPr sz="1200" b="0" i="0" u="none" strike="noStrike" cap="none">
              <a:solidFill>
                <a:srgbClr val="43434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8" name="Google Shape;58;p8"/>
          <p:cNvSpPr txBox="1"/>
          <p:nvPr/>
        </p:nvSpPr>
        <p:spPr>
          <a:xfrm>
            <a:off x="254923" y="509302"/>
            <a:ext cx="11839813" cy="60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# IDENTITÉ &amp; POSITIONNEMENT </a:t>
            </a:r>
            <a:endParaRPr sz="14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4294967295"/>
          </p:nvPr>
        </p:nvSpPr>
        <p:spPr>
          <a:xfrm>
            <a:off x="11702954" y="6348698"/>
            <a:ext cx="2590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 b="1">
                <a:solidFill>
                  <a:schemeClr val="dk1"/>
                </a:solidFill>
              </a:rPr>
              <a:t>2</a:t>
            </a:fld>
            <a:endParaRPr b="1">
              <a:solidFill>
                <a:schemeClr val="dk1"/>
              </a:solidFill>
            </a:endParaRPr>
          </a:p>
        </p:txBody>
      </p:sp>
      <p:sp>
        <p:nvSpPr>
          <p:cNvPr id="60" name="Google Shape;60;p8"/>
          <p:cNvSpPr txBox="1"/>
          <p:nvPr/>
        </p:nvSpPr>
        <p:spPr>
          <a:xfrm>
            <a:off x="254923" y="1470991"/>
            <a:ext cx="11690100" cy="47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/>
        </p:nvSpPr>
        <p:spPr>
          <a:xfrm>
            <a:off x="254923" y="83864"/>
            <a:ext cx="8224059" cy="95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# PROBLÈME EXISTANT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OU OPPORTUNITÉ DE MARCHÉ</a:t>
            </a:r>
            <a:endParaRPr sz="14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6" name="Google Shape;66;p9"/>
          <p:cNvSpPr/>
          <p:nvPr/>
        </p:nvSpPr>
        <p:spPr>
          <a:xfrm>
            <a:off x="247005" y="6381903"/>
            <a:ext cx="78801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Problématique et/ou opportunité de marché à laquelle la solution innovante répond et/ou contribue à résoudre.</a:t>
            </a:r>
            <a:endParaRPr sz="1200" b="0" i="0" u="none" strike="noStrike" cap="none">
              <a:solidFill>
                <a:srgbClr val="43434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7" name="Google Shape;67;p9"/>
          <p:cNvSpPr txBox="1"/>
          <p:nvPr/>
        </p:nvSpPr>
        <p:spPr>
          <a:xfrm>
            <a:off x="254923" y="1470991"/>
            <a:ext cx="11690100" cy="47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9"/>
          <p:cNvSpPr txBox="1">
            <a:spLocks noGrp="1"/>
          </p:cNvSpPr>
          <p:nvPr>
            <p:ph type="sldNum" idx="4294967295"/>
          </p:nvPr>
        </p:nvSpPr>
        <p:spPr>
          <a:xfrm>
            <a:off x="9225650" y="63486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 b="1">
                <a:solidFill>
                  <a:schemeClr val="dk1"/>
                </a:solidFill>
              </a:rPr>
              <a:t>3</a:t>
            </a:fld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/>
          <p:nvPr/>
        </p:nvSpPr>
        <p:spPr>
          <a:xfrm>
            <a:off x="247005" y="6398439"/>
            <a:ext cx="7569300" cy="3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Le produit | </a:t>
            </a:r>
            <a:r>
              <a:rPr lang="fr-FR" sz="12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Les bénéfices utilisateur | Atouts &amp; différenciations | F</a:t>
            </a:r>
            <a:r>
              <a:rPr lang="fr-FR"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onctionnalités | Gamme | Type de modèle d’affaires</a:t>
            </a:r>
            <a:endParaRPr sz="12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4" name="Google Shape;74;p10"/>
          <p:cNvSpPr txBox="1"/>
          <p:nvPr/>
        </p:nvSpPr>
        <p:spPr>
          <a:xfrm>
            <a:off x="254923" y="509302"/>
            <a:ext cx="11839813" cy="60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# SOLUTION</a:t>
            </a:r>
            <a:endParaRPr sz="14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5" name="Google Shape;75;p10"/>
          <p:cNvSpPr txBox="1"/>
          <p:nvPr/>
        </p:nvSpPr>
        <p:spPr>
          <a:xfrm>
            <a:off x="254923" y="1470991"/>
            <a:ext cx="11690071" cy="4759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0"/>
          <p:cNvSpPr txBox="1">
            <a:spLocks noGrp="1"/>
          </p:cNvSpPr>
          <p:nvPr>
            <p:ph type="sldNum" idx="4294967295"/>
          </p:nvPr>
        </p:nvSpPr>
        <p:spPr>
          <a:xfrm>
            <a:off x="9225650" y="63486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 b="1">
                <a:solidFill>
                  <a:schemeClr val="dk1"/>
                </a:solidFill>
              </a:rPr>
              <a:t>4</a:t>
            </a:fld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/>
          <p:nvPr/>
        </p:nvSpPr>
        <p:spPr>
          <a:xfrm>
            <a:off x="247005" y="132079"/>
            <a:ext cx="7965970" cy="864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# CAS D’USAGE </a:t>
            </a:r>
            <a:endParaRPr sz="28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&amp; KPI DE TRACTION COMMERCIALE</a:t>
            </a:r>
            <a:endParaRPr sz="2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2" name="Google Shape;82;p11"/>
          <p:cNvSpPr/>
          <p:nvPr/>
        </p:nvSpPr>
        <p:spPr>
          <a:xfrm>
            <a:off x="247005" y="6421539"/>
            <a:ext cx="10699500" cy="2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fr-FR" sz="12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Cibles adressées | Marques d’intérêt clients &amp; prospects | Preuves de traction commerciale : tests, nombre de clients actifs / payants | Références et témoignanges clients</a:t>
            </a:r>
            <a:endParaRPr sz="1200" b="0" i="0" u="none" strike="noStrike" cap="none">
              <a:solidFill>
                <a:srgbClr val="43434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3" name="Google Shape;83;p11"/>
          <p:cNvSpPr txBox="1"/>
          <p:nvPr/>
        </p:nvSpPr>
        <p:spPr>
          <a:xfrm>
            <a:off x="254923" y="1470991"/>
            <a:ext cx="11690071" cy="4759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4294967295"/>
          </p:nvPr>
        </p:nvSpPr>
        <p:spPr>
          <a:xfrm>
            <a:off x="9225650" y="63486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 b="1">
                <a:solidFill>
                  <a:schemeClr val="dk1"/>
                </a:solidFill>
              </a:rPr>
              <a:t>5</a:t>
            </a:fld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/>
          <p:nvPr/>
        </p:nvSpPr>
        <p:spPr>
          <a:xfrm>
            <a:off x="247005" y="6346910"/>
            <a:ext cx="10288800" cy="4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fr-FR" sz="12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Persona concerné par l’accélération - Autres persona et cibles éventuels - Canaux de distribution retenus, prioritaires, écartés | Méthodes et outils d’acquisition et de prospection utilisés / prévus | Partenaires engagés | Début de reconnaissance (prix, concours …)</a:t>
            </a:r>
            <a:endParaRPr sz="1200" b="0" i="0" u="none" strike="noStrike" cap="none">
              <a:solidFill>
                <a:srgbClr val="43434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0" name="Google Shape;90;p12"/>
          <p:cNvSpPr txBox="1"/>
          <p:nvPr/>
        </p:nvSpPr>
        <p:spPr>
          <a:xfrm>
            <a:off x="254923" y="509302"/>
            <a:ext cx="11839813" cy="60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# STRATÉGIE MARKETING </a:t>
            </a:r>
            <a:endParaRPr sz="14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1" name="Google Shape;91;p12"/>
          <p:cNvSpPr txBox="1"/>
          <p:nvPr/>
        </p:nvSpPr>
        <p:spPr>
          <a:xfrm>
            <a:off x="254923" y="1470991"/>
            <a:ext cx="11690071" cy="4759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2"/>
          <p:cNvSpPr txBox="1">
            <a:spLocks noGrp="1"/>
          </p:cNvSpPr>
          <p:nvPr>
            <p:ph type="sldNum" idx="4294967295"/>
          </p:nvPr>
        </p:nvSpPr>
        <p:spPr>
          <a:xfrm>
            <a:off x="9225650" y="63486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 b="1">
                <a:solidFill>
                  <a:schemeClr val="dk1"/>
                </a:solidFill>
              </a:rPr>
              <a:t>6</a:t>
            </a:fld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/>
          <p:nvPr/>
        </p:nvSpPr>
        <p:spPr>
          <a:xfrm>
            <a:off x="247005" y="132254"/>
            <a:ext cx="8536777" cy="942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# TYPE D’INNOVATION </a:t>
            </a:r>
            <a:endParaRPr sz="28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&amp; NIVEAU OPÉRATIONNEL (TRL)</a:t>
            </a:r>
            <a:endParaRPr sz="4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247005" y="6412649"/>
            <a:ext cx="7547400" cy="277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fr-FR" sz="12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Type d’innovation  | Choix IT | Etat de développement  | Indice TRL | Existence de tests | Démo vidéo</a:t>
            </a:r>
            <a:endParaRPr sz="1200" b="0" i="0" u="none" strike="noStrike" cap="none">
              <a:solidFill>
                <a:srgbClr val="43434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54923" y="1470991"/>
            <a:ext cx="11690071" cy="4759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3"/>
          <p:cNvSpPr txBox="1">
            <a:spLocks noGrp="1"/>
          </p:cNvSpPr>
          <p:nvPr>
            <p:ph type="sldNum" idx="4294967295"/>
          </p:nvPr>
        </p:nvSpPr>
        <p:spPr>
          <a:xfrm>
            <a:off x="9225650" y="63486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 b="1">
                <a:solidFill>
                  <a:schemeClr val="dk1"/>
                </a:solidFill>
              </a:rPr>
              <a:t>7</a:t>
            </a:fld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/>
          <p:nvPr/>
        </p:nvSpPr>
        <p:spPr>
          <a:xfrm>
            <a:off x="247005" y="6346910"/>
            <a:ext cx="10715700" cy="4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fr-FR" sz="12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Taille du marché | Taux de croissance du marché | Part de marché visée | Stratégie par zone de chalandise &amp; à l’international | Barrières à l’entrée | Atouts de pénétration</a:t>
            </a:r>
            <a:endParaRPr sz="1200" b="0" i="0" u="none" strike="noStrike" cap="none">
              <a:solidFill>
                <a:srgbClr val="43434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254923" y="509302"/>
            <a:ext cx="11839813" cy="60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# TAILLE DU MARCHÉ </a:t>
            </a:r>
            <a:endParaRPr sz="14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254923" y="1470991"/>
            <a:ext cx="11690071" cy="4759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 txBox="1">
            <a:spLocks noGrp="1"/>
          </p:cNvSpPr>
          <p:nvPr>
            <p:ph type="sldNum" idx="4294967295"/>
          </p:nvPr>
        </p:nvSpPr>
        <p:spPr>
          <a:xfrm>
            <a:off x="9225650" y="63486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 b="1">
                <a:solidFill>
                  <a:schemeClr val="dk1"/>
                </a:solidFill>
              </a:rPr>
              <a:t>8</a:t>
            </a:fld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/>
          <p:nvPr/>
        </p:nvSpPr>
        <p:spPr>
          <a:xfrm>
            <a:off x="247005" y="6396940"/>
            <a:ext cx="76926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fr-FR" sz="1200" b="0" i="0" u="none" strike="noStrike" cap="none">
                <a:solidFill>
                  <a:srgbClr val="434343"/>
                </a:solidFill>
                <a:latin typeface="Gill Sans"/>
                <a:ea typeface="Gill Sans"/>
                <a:cs typeface="Gill Sans"/>
                <a:sym typeface="Gill Sans"/>
              </a:rPr>
              <a:t>Mapping de l’éco-système concurrentiel direct et indirect | France et International | Menaces </a:t>
            </a:r>
            <a:endParaRPr sz="1200" b="0" i="0" u="none" strike="noStrike" cap="none">
              <a:solidFill>
                <a:srgbClr val="434343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254923" y="509302"/>
            <a:ext cx="11839813" cy="60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# CONCURRENCE</a:t>
            </a:r>
            <a:endParaRPr sz="14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278779" y="1470991"/>
            <a:ext cx="11690071" cy="4759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5"/>
          <p:cNvSpPr txBox="1">
            <a:spLocks noGrp="1"/>
          </p:cNvSpPr>
          <p:nvPr>
            <p:ph type="sldNum" idx="4294967295"/>
          </p:nvPr>
        </p:nvSpPr>
        <p:spPr>
          <a:xfrm>
            <a:off x="9225650" y="63486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FR" b="1">
                <a:solidFill>
                  <a:schemeClr val="dk1"/>
                </a:solidFill>
              </a:rPr>
              <a:t>9</a:t>
            </a:fld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Charte OTL">
      <a:dk1>
        <a:srgbClr val="242424"/>
      </a:dk1>
      <a:lt1>
        <a:srgbClr val="FFFFFF"/>
      </a:lt1>
      <a:dk2>
        <a:srgbClr val="FFFFFF"/>
      </a:dk2>
      <a:lt2>
        <a:srgbClr val="FFFFFF"/>
      </a:lt2>
      <a:accent1>
        <a:srgbClr val="F53D48"/>
      </a:accent1>
      <a:accent2>
        <a:srgbClr val="FF7FD0"/>
      </a:accent2>
      <a:accent3>
        <a:srgbClr val="FFA54E"/>
      </a:accent3>
      <a:accent4>
        <a:srgbClr val="FFED56"/>
      </a:accent4>
      <a:accent5>
        <a:srgbClr val="D3F05D"/>
      </a:accent5>
      <a:accent6>
        <a:srgbClr val="418EFF"/>
      </a:accent6>
      <a:hlink>
        <a:srgbClr val="242424"/>
      </a:hlink>
      <a:folHlink>
        <a:srgbClr val="F53D4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</Words>
  <Application>Microsoft Office PowerPoint</Application>
  <PresentationFormat>Grand écran</PresentationFormat>
  <Paragraphs>53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Gill Sans</vt:lpstr>
      <vt:lpstr>Calibri</vt:lpstr>
      <vt:lpstr>Arial</vt:lpstr>
      <vt:lpstr>Conception personnalisée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Alicia MONTAGNE</dc:creator>
  <cp:lastModifiedBy>Alicia MONTAGNE</cp:lastModifiedBy>
  <cp:revision>2</cp:revision>
  <dcterms:modified xsi:type="dcterms:W3CDTF">2020-10-27T09:43:28Z</dcterms:modified>
</cp:coreProperties>
</file>